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es-UY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81" d="100"/>
          <a:sy n="81" d="100"/>
        </p:scale>
        <p:origin x="-834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U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s-U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2D52C6-9CCC-464F-91A1-634BF77140CD}" type="datetimeFigureOut">
              <a:rPr lang="es-UY"/>
              <a:pPr>
                <a:defRPr/>
              </a:pPr>
              <a:t>10/04/2014</a:t>
            </a:fld>
            <a:endParaRPr lang="es-U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26574F-4C84-44D6-B0C1-F29FE2CBA911}" type="slidenum">
              <a:rPr lang="es-UY"/>
              <a:pPr>
                <a:defRPr/>
              </a:pPr>
              <a:t>‹#›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63442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U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U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761E68-A320-47C2-ACBA-A9E1CDA6EBA2}" type="datetimeFigureOut">
              <a:rPr lang="es-UY"/>
              <a:pPr>
                <a:defRPr/>
              </a:pPr>
              <a:t>10/04/2014</a:t>
            </a:fld>
            <a:endParaRPr lang="es-U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7D6884-B129-4289-9F27-8F366738EA18}" type="slidenum">
              <a:rPr lang="es-UY"/>
              <a:pPr>
                <a:defRPr/>
              </a:pPr>
              <a:t>‹#›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3839125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U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U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7636E4-B991-45EF-8F5B-45784B58B4CF}" type="datetimeFigureOut">
              <a:rPr lang="es-UY"/>
              <a:pPr>
                <a:defRPr/>
              </a:pPr>
              <a:t>10/04/2014</a:t>
            </a:fld>
            <a:endParaRPr lang="es-U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6B0B9E-E1F4-4AB9-9567-B5E259A8D6CB}" type="slidenum">
              <a:rPr lang="es-UY"/>
              <a:pPr>
                <a:defRPr/>
              </a:pPr>
              <a:t>‹#›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6690666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U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U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7BEB0E-3B89-44B9-AFF6-949D84BCEB68}" type="datetimeFigureOut">
              <a:rPr lang="es-UY"/>
              <a:pPr>
                <a:defRPr/>
              </a:pPr>
              <a:t>10/04/2014</a:t>
            </a:fld>
            <a:endParaRPr lang="es-U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F70C77-FCC7-4ACF-A363-92249620CCF1}" type="slidenum">
              <a:rPr lang="es-UY"/>
              <a:pPr>
                <a:defRPr/>
              </a:pPr>
              <a:t>‹#›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9617236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U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701B3B-7920-44A4-9076-23C52E222FA5}" type="datetimeFigureOut">
              <a:rPr lang="es-UY"/>
              <a:pPr>
                <a:defRPr/>
              </a:pPr>
              <a:t>10/04/2014</a:t>
            </a:fld>
            <a:endParaRPr lang="es-U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12F973-A0B8-4599-ABD9-2F6EB900B7DB}" type="slidenum">
              <a:rPr lang="es-UY"/>
              <a:pPr>
                <a:defRPr/>
              </a:pPr>
              <a:t>‹#›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7691293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U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U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UY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EC6DA9-2A72-40F7-8C1E-1EA2994E3E91}" type="datetimeFigureOut">
              <a:rPr lang="es-UY"/>
              <a:pPr>
                <a:defRPr/>
              </a:pPr>
              <a:t>10/04/2014</a:t>
            </a:fld>
            <a:endParaRPr lang="es-UY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9DE2BB-CAB7-4D7F-A375-B2BECEF97730}" type="slidenum">
              <a:rPr lang="es-UY"/>
              <a:pPr>
                <a:defRPr/>
              </a:pPr>
              <a:t>‹#›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5998092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U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U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UY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16DB1-8E35-4B38-BEB9-AA774CE724E5}" type="datetimeFigureOut">
              <a:rPr lang="es-UY"/>
              <a:pPr>
                <a:defRPr/>
              </a:pPr>
              <a:t>10/04/2014</a:t>
            </a:fld>
            <a:endParaRPr lang="es-UY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BC156E-2997-48CE-AA6B-2F6F03946FFB}" type="slidenum">
              <a:rPr lang="es-UY"/>
              <a:pPr>
                <a:defRPr/>
              </a:pPr>
              <a:t>‹#›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4825766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UY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E6C81B-9CE6-4970-8F0A-E54FCF84D0B6}" type="datetimeFigureOut">
              <a:rPr lang="es-UY"/>
              <a:pPr>
                <a:defRPr/>
              </a:pPr>
              <a:t>10/04/2014</a:t>
            </a:fld>
            <a:endParaRPr lang="es-UY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ED9391-4AFE-44F1-BCC8-92CD197F8A3E}" type="slidenum">
              <a:rPr lang="es-UY"/>
              <a:pPr>
                <a:defRPr/>
              </a:pPr>
              <a:t>‹#›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791682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AC6622-B696-4FB9-91B4-17D62F24797D}" type="datetimeFigureOut">
              <a:rPr lang="es-UY"/>
              <a:pPr>
                <a:defRPr/>
              </a:pPr>
              <a:t>10/04/2014</a:t>
            </a:fld>
            <a:endParaRPr lang="es-UY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030875-0DE5-48FD-9BCE-AD39820CC9B4}" type="slidenum">
              <a:rPr lang="es-UY"/>
              <a:pPr>
                <a:defRPr/>
              </a:pPr>
              <a:t>‹#›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7543749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U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U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3DCA72-8429-4F75-BBCD-DC4B140F7DB8}" type="datetimeFigureOut">
              <a:rPr lang="es-UY"/>
              <a:pPr>
                <a:defRPr/>
              </a:pPr>
              <a:t>10/04/2014</a:t>
            </a:fld>
            <a:endParaRPr lang="es-UY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6A8684-2417-485E-AE9A-171E42E966AF}" type="slidenum">
              <a:rPr lang="es-UY"/>
              <a:pPr>
                <a:defRPr/>
              </a:pPr>
              <a:t>‹#›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40688310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U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UY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A184D3-981B-4BA7-ACF9-8612C91245B8}" type="datetimeFigureOut">
              <a:rPr lang="es-UY"/>
              <a:pPr>
                <a:defRPr/>
              </a:pPr>
              <a:t>10/04/2014</a:t>
            </a:fld>
            <a:endParaRPr lang="es-UY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B80B51-0468-4126-B62C-697075C3372A}" type="slidenum">
              <a:rPr lang="es-UY"/>
              <a:pPr>
                <a:defRPr/>
              </a:pPr>
              <a:t>‹#›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0891145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s-UY" alt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s-UY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C2D4201-8DA7-497B-B6B0-4FB7BF7A20B6}" type="datetimeFigureOut">
              <a:rPr lang="es-UY"/>
              <a:pPr>
                <a:defRPr/>
              </a:pPr>
              <a:t>10/04/2014</a:t>
            </a:fld>
            <a:endParaRPr lang="es-U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B8850B9-42F3-4B7F-9358-E02C75B14FDA}" type="slidenum">
              <a:rPr lang="es-UY"/>
              <a:pPr>
                <a:defRPr/>
              </a:pPr>
              <a:t>‹#›</a:t>
            </a:fld>
            <a:endParaRPr lang="es-UY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pace.com/14979-volcanoes-io-video-1st-map-volcanic-jupiter-moon.html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5"/>
          <p:cNvSpPr>
            <a:spLocks noGrp="1"/>
          </p:cNvSpPr>
          <p:nvPr>
            <p:ph type="ctrTitle"/>
          </p:nvPr>
        </p:nvSpPr>
        <p:spPr>
          <a:xfrm>
            <a:off x="571500" y="357188"/>
            <a:ext cx="7772400" cy="1470025"/>
          </a:xfrm>
        </p:spPr>
        <p:txBody>
          <a:bodyPr/>
          <a:lstStyle/>
          <a:p>
            <a:pPr eaLnBrk="1" hangingPunct="1"/>
            <a:r>
              <a:rPr lang="es-UY" altLang="en-US" sz="5400" b="1" dirty="0" err="1" smtClean="0">
                <a:solidFill>
                  <a:schemeClr val="bg1"/>
                </a:solidFill>
                <a:latin typeface="Mongolian Baiti" panose="03000500000000000000" pitchFamily="66" charset="0"/>
                <a:cs typeface="Mongolian Baiti" panose="03000500000000000000" pitchFamily="66" charset="0"/>
              </a:rPr>
              <a:t>Io</a:t>
            </a:r>
            <a:endParaRPr lang="es-UY" altLang="en-US" sz="5400" b="1" dirty="0" smtClean="0">
              <a:solidFill>
                <a:schemeClr val="bg1"/>
              </a:solidFill>
              <a:latin typeface="Mongolian Baiti" panose="03000500000000000000" pitchFamily="66" charset="0"/>
              <a:cs typeface="Mongolian Baiti" panose="03000500000000000000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060848"/>
            <a:ext cx="5820172" cy="4134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>
                <a:solidFill>
                  <a:schemeClr val="bg1"/>
                </a:solidFill>
              </a:rPr>
              <a:t>Characteristics</a:t>
            </a:r>
            <a:endParaRPr lang="en-US" altLang="en-US" dirty="0" smtClean="0">
              <a:solidFill>
                <a:schemeClr val="bg1"/>
              </a:solidFill>
            </a:endParaRP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>
                <a:solidFill>
                  <a:schemeClr val="bg1"/>
                </a:solidFill>
              </a:rPr>
              <a:t>Io </a:t>
            </a:r>
            <a:r>
              <a:rPr lang="en-US" altLang="en-US" dirty="0">
                <a:solidFill>
                  <a:schemeClr val="bg1"/>
                </a:solidFill>
              </a:rPr>
              <a:t>is about 4.5 billion years </a:t>
            </a:r>
            <a:r>
              <a:rPr lang="en-US" altLang="en-US" dirty="0" smtClean="0">
                <a:solidFill>
                  <a:schemeClr val="bg1"/>
                </a:solidFill>
              </a:rPr>
              <a:t>old</a:t>
            </a:r>
            <a:endParaRPr lang="en-US" altLang="en-US" dirty="0">
              <a:solidFill>
                <a:schemeClr val="bg1"/>
              </a:solidFill>
            </a:endParaRPr>
          </a:p>
          <a:p>
            <a:pPr eaLnBrk="1" hangingPunct="1"/>
            <a:r>
              <a:rPr lang="en-US" altLang="en-US" dirty="0" smtClean="0">
                <a:solidFill>
                  <a:schemeClr val="bg1"/>
                </a:solidFill>
              </a:rPr>
              <a:t>Io </a:t>
            </a:r>
            <a:r>
              <a:rPr lang="en-US" altLang="en-US" dirty="0">
                <a:solidFill>
                  <a:schemeClr val="bg1"/>
                </a:solidFill>
              </a:rPr>
              <a:t>is the fifth moon from </a:t>
            </a:r>
            <a:r>
              <a:rPr lang="en-US" altLang="en-US" dirty="0" smtClean="0">
                <a:solidFill>
                  <a:schemeClr val="bg1"/>
                </a:solidFill>
              </a:rPr>
              <a:t>Jupiter </a:t>
            </a:r>
            <a:r>
              <a:rPr lang="en-US" altLang="en-US" dirty="0">
                <a:solidFill>
                  <a:schemeClr val="bg1"/>
                </a:solidFill>
              </a:rPr>
              <a:t>(422,000 km</a:t>
            </a:r>
            <a:r>
              <a:rPr lang="en-US" altLang="en-US" dirty="0" smtClean="0">
                <a:solidFill>
                  <a:schemeClr val="bg1"/>
                </a:solidFill>
              </a:rPr>
              <a:t>) </a:t>
            </a:r>
          </a:p>
          <a:p>
            <a:pPr eaLnBrk="1" hangingPunct="1"/>
            <a:r>
              <a:rPr lang="en-US" altLang="en-US" dirty="0" smtClean="0">
                <a:solidFill>
                  <a:schemeClr val="bg1"/>
                </a:solidFill>
              </a:rPr>
              <a:t>Io </a:t>
            </a:r>
            <a:r>
              <a:rPr lang="en-US" altLang="en-US" dirty="0">
                <a:solidFill>
                  <a:schemeClr val="bg1"/>
                </a:solidFill>
              </a:rPr>
              <a:t>takes 1.77 Earth </a:t>
            </a:r>
            <a:r>
              <a:rPr lang="en-US" altLang="en-US" dirty="0" smtClean="0">
                <a:solidFill>
                  <a:schemeClr val="bg1"/>
                </a:solidFill>
              </a:rPr>
              <a:t>days to orbit</a:t>
            </a:r>
            <a:endParaRPr lang="en-US" altLang="en-US" dirty="0">
              <a:solidFill>
                <a:schemeClr val="bg1"/>
              </a:solidFill>
            </a:endParaRPr>
          </a:p>
          <a:p>
            <a:pPr eaLnBrk="1" hangingPunct="1"/>
            <a:r>
              <a:rPr lang="en-US" altLang="en-US" dirty="0" smtClean="0">
                <a:solidFill>
                  <a:schemeClr val="bg1"/>
                </a:solidFill>
              </a:rPr>
              <a:t>Radius </a:t>
            </a:r>
            <a:r>
              <a:rPr lang="en-US" altLang="en-US" dirty="0">
                <a:solidFill>
                  <a:schemeClr val="bg1"/>
                </a:solidFill>
              </a:rPr>
              <a:t>of 1,131.7 </a:t>
            </a:r>
            <a:r>
              <a:rPr lang="en-US" altLang="en-US" dirty="0" smtClean="0">
                <a:solidFill>
                  <a:schemeClr val="bg1"/>
                </a:solidFill>
              </a:rPr>
              <a:t>miles </a:t>
            </a:r>
          </a:p>
          <a:p>
            <a:pPr eaLnBrk="1" hangingPunct="1"/>
            <a:r>
              <a:rPr lang="en-US" altLang="en-US" dirty="0" smtClean="0">
                <a:solidFill>
                  <a:schemeClr val="bg1"/>
                </a:solidFill>
              </a:rPr>
              <a:t>Slight </a:t>
            </a:r>
            <a:r>
              <a:rPr lang="en-US" altLang="en-US" dirty="0">
                <a:solidFill>
                  <a:schemeClr val="bg1"/>
                </a:solidFill>
              </a:rPr>
              <a:t>elliptical </a:t>
            </a:r>
            <a:r>
              <a:rPr lang="en-US" altLang="en-US" dirty="0" smtClean="0">
                <a:solidFill>
                  <a:schemeClr val="bg1"/>
                </a:solidFill>
              </a:rPr>
              <a:t>shape</a:t>
            </a:r>
            <a:endParaRPr lang="en-US" altLang="en-US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>
                <a:solidFill>
                  <a:schemeClr val="bg1"/>
                </a:solidFill>
              </a:rPr>
              <a:t>Origin</a:t>
            </a:r>
            <a:endParaRPr lang="en-US" altLang="en-US" dirty="0" smtClean="0">
              <a:solidFill>
                <a:schemeClr val="bg1"/>
              </a:solidFill>
            </a:endParaRP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bg1"/>
                </a:solidFill>
              </a:rPr>
              <a:t>Io </a:t>
            </a:r>
            <a:r>
              <a:rPr lang="en-US" dirty="0">
                <a:solidFill>
                  <a:schemeClr val="bg1"/>
                </a:solidFill>
              </a:rPr>
              <a:t>is named for the daughter of </a:t>
            </a:r>
            <a:r>
              <a:rPr lang="en-US" dirty="0" err="1">
                <a:solidFill>
                  <a:schemeClr val="bg1"/>
                </a:solidFill>
              </a:rPr>
              <a:t>Inachus</a:t>
            </a:r>
            <a:r>
              <a:rPr lang="en-US" dirty="0">
                <a:solidFill>
                  <a:schemeClr val="bg1"/>
                </a:solidFill>
              </a:rPr>
              <a:t>, whom Zeus raped. He turned Io into a cow to hide the incident from his wife.</a:t>
            </a:r>
            <a:endParaRPr lang="en-US" altLang="en-US" dirty="0" smtClean="0">
              <a:solidFill>
                <a:schemeClr val="bg1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9730" y="3284983"/>
            <a:ext cx="2169423" cy="3407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320822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Special Attributes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Molten Sulfur Gives the Moon Color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Believed to Have Metallic Core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Mountains as High as 9 Km</a:t>
            </a:r>
          </a:p>
        </p:txBody>
      </p:sp>
    </p:spTree>
    <p:extLst>
      <p:ext uri="{BB962C8B-B14F-4D97-AF65-F5344CB8AC3E}">
        <p14:creationId xmlns:p14="http://schemas.microsoft.com/office/powerpoint/2010/main" val="6611082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>
                <a:solidFill>
                  <a:schemeClr val="bg1"/>
                </a:solidFill>
              </a:rPr>
              <a:t>Physical Attributes</a:t>
            </a:r>
            <a:endParaRPr lang="en-US" altLang="en-US" dirty="0" smtClean="0">
              <a:solidFill>
                <a:schemeClr val="bg1"/>
              </a:solidFill>
            </a:endParaRP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525963"/>
          </a:xfrm>
        </p:spPr>
        <p:txBody>
          <a:bodyPr/>
          <a:lstStyle/>
          <a:p>
            <a:pPr eaLnBrk="1" hangingPunct="1"/>
            <a:r>
              <a:rPr lang="en-US" altLang="en-US" dirty="0" smtClean="0">
                <a:solidFill>
                  <a:schemeClr val="bg1"/>
                </a:solidFill>
              </a:rPr>
              <a:t>Volcanic Activity</a:t>
            </a:r>
          </a:p>
          <a:p>
            <a:pPr eaLnBrk="1" hangingPunct="1"/>
            <a:r>
              <a:rPr lang="en-US" altLang="en-US" dirty="0" smtClean="0">
                <a:solidFill>
                  <a:schemeClr val="bg1"/>
                </a:solidFill>
              </a:rPr>
              <a:t>Mostly sulfur dioxide </a:t>
            </a:r>
          </a:p>
          <a:p>
            <a:pPr eaLnBrk="1" hangingPunct="1"/>
            <a:r>
              <a:rPr lang="en-US" altLang="en-US" dirty="0" smtClean="0">
                <a:solidFill>
                  <a:schemeClr val="bg1"/>
                </a:solidFill>
              </a:rPr>
              <a:t>Orbit </a:t>
            </a:r>
            <a:r>
              <a:rPr lang="en-US" altLang="en-US" dirty="0">
                <a:solidFill>
                  <a:schemeClr val="bg1"/>
                </a:solidFill>
              </a:rPr>
              <a:t>cuts across Jupiter’s </a:t>
            </a:r>
            <a:r>
              <a:rPr lang="en-US" altLang="en-US" dirty="0" smtClean="0">
                <a:solidFill>
                  <a:schemeClr val="bg1"/>
                </a:solidFill>
              </a:rPr>
              <a:t>magnetic lines</a:t>
            </a:r>
          </a:p>
          <a:p>
            <a:pPr eaLnBrk="1" hangingPunct="1"/>
            <a:endParaRPr lang="en-US" altLang="en-US" dirty="0">
              <a:solidFill>
                <a:schemeClr val="bg1"/>
              </a:solidFill>
            </a:endParaRPr>
          </a:p>
          <a:p>
            <a:pPr eaLnBrk="1" hangingPunct="1"/>
            <a:endParaRPr lang="en-US" altLang="en-US" dirty="0" smtClean="0">
              <a:solidFill>
                <a:schemeClr val="bg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276872"/>
            <a:ext cx="4398436" cy="3124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395536" y="5401444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solidFill>
                  <a:schemeClr val="bg1"/>
                </a:solidFill>
                <a:hlinkClick r:id="rId3"/>
              </a:rPr>
              <a:t>http://</a:t>
            </a:r>
            <a:r>
              <a:rPr lang="en-US" dirty="0" smtClean="0">
                <a:solidFill>
                  <a:schemeClr val="bg1"/>
                </a:solidFill>
                <a:hlinkClick r:id="rId3"/>
              </a:rPr>
              <a:t>www.space.com/14979-volcanoes-io-video-1st-map-volcanic-jupiter-moon.html</a:t>
            </a:r>
            <a:endParaRPr lang="en-US" dirty="0" smtClean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00248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330" y="414045"/>
            <a:ext cx="4006638" cy="2711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708920"/>
            <a:ext cx="3809007" cy="3523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351316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620688"/>
            <a:ext cx="3744416" cy="297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996952"/>
            <a:ext cx="3024336" cy="3024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879835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97</Words>
  <Application>Microsoft Office PowerPoint</Application>
  <PresentationFormat>On-screen Show (4:3)</PresentationFormat>
  <Paragraphs>18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Io</vt:lpstr>
      <vt:lpstr>Characteristics</vt:lpstr>
      <vt:lpstr>Origin</vt:lpstr>
      <vt:lpstr>Special Attributes</vt:lpstr>
      <vt:lpstr>Physical Attributes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Mariajose</dc:creator>
  <cp:lastModifiedBy>vci</cp:lastModifiedBy>
  <cp:revision>15</cp:revision>
  <dcterms:created xsi:type="dcterms:W3CDTF">2009-05-12T23:31:36Z</dcterms:created>
  <dcterms:modified xsi:type="dcterms:W3CDTF">2014-04-10T18:58:51Z</dcterms:modified>
</cp:coreProperties>
</file>